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4/24/2020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4/24/2020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4/24/2020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Cryptography" TargetMode="External"/><Relationship Id="rId2" Type="http://schemas.openxmlformats.org/officeDocument/2006/relationships/hyperlink" Target="https://en.wikipedia.org/wiki/Record_(computer_science)"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en.wikipedia.org/wiki/Trusted_timestamping" TargetMode="External"/><Relationship Id="rId4" Type="http://schemas.openxmlformats.org/officeDocument/2006/relationships/hyperlink" Target="https://en.wikipedia.org/wiki/Cryptographic_hash_function"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Blockchain</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p:cNvPicPr>
            <a:picLocks noChangeAspect="1" noChangeArrowheads="1"/>
          </p:cNvPicPr>
          <p:nvPr/>
        </p:nvPicPr>
        <p:blipFill>
          <a:blip r:embed="rId2"/>
          <a:srcRect l="18741" t="15625" r="19180" b="32292"/>
          <a:stretch>
            <a:fillRect/>
          </a:stretch>
        </p:blipFill>
        <p:spPr bwMode="auto">
          <a:xfrm>
            <a:off x="457200" y="228600"/>
            <a:ext cx="8077200" cy="2971800"/>
          </a:xfrm>
          <a:prstGeom prst="rect">
            <a:avLst/>
          </a:prstGeom>
          <a:noFill/>
          <a:ln w="9525">
            <a:noFill/>
            <a:miter lim="800000"/>
            <a:headEnd/>
            <a:tailEnd/>
          </a:ln>
          <a:effectLst/>
        </p:spPr>
      </p:pic>
      <p:pic>
        <p:nvPicPr>
          <p:cNvPr id="8195" name="Picture 3"/>
          <p:cNvPicPr>
            <a:picLocks noChangeAspect="1" noChangeArrowheads="1"/>
          </p:cNvPicPr>
          <p:nvPr/>
        </p:nvPicPr>
        <p:blipFill>
          <a:blip r:embed="rId3"/>
          <a:srcRect l="18155" t="23958" r="19180" b="31250"/>
          <a:stretch>
            <a:fillRect/>
          </a:stretch>
        </p:blipFill>
        <p:spPr bwMode="auto">
          <a:xfrm>
            <a:off x="533400" y="3200400"/>
            <a:ext cx="8153400" cy="3276600"/>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lstStyle/>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r>
              <a:rPr lang="en-IN" dirty="0" smtClean="0"/>
              <a:t>Lets suppose that initially Alice has 100 </a:t>
            </a:r>
            <a:r>
              <a:rPr lang="en-IN" dirty="0" err="1" smtClean="0"/>
              <a:t>rs</a:t>
            </a:r>
            <a:r>
              <a:rPr lang="en-IN" dirty="0" smtClean="0"/>
              <a:t>.</a:t>
            </a:r>
          </a:p>
          <a:p>
            <a:r>
              <a:rPr lang="en-IN" dirty="0" smtClean="0"/>
              <a:t>So everyone ledger will be updated by Alice 100 </a:t>
            </a:r>
            <a:r>
              <a:rPr lang="en-IN" dirty="0" err="1" smtClean="0"/>
              <a:t>rs</a:t>
            </a:r>
            <a:r>
              <a:rPr lang="en-IN" dirty="0" smtClean="0"/>
              <a:t>.</a:t>
            </a:r>
            <a:endParaRPr lang="en-US" dirty="0" smtClean="0"/>
          </a:p>
          <a:p>
            <a:endParaRPr lang="en-US" dirty="0"/>
          </a:p>
        </p:txBody>
      </p:sp>
      <p:pic>
        <p:nvPicPr>
          <p:cNvPr id="9218" name="Picture 2"/>
          <p:cNvPicPr>
            <a:picLocks noChangeAspect="1" noChangeArrowheads="1"/>
          </p:cNvPicPr>
          <p:nvPr/>
        </p:nvPicPr>
        <p:blipFill>
          <a:blip r:embed="rId2"/>
          <a:srcRect l="18155" t="16667" r="20351" b="31250"/>
          <a:stretch>
            <a:fillRect/>
          </a:stretch>
        </p:blipFill>
        <p:spPr bwMode="auto">
          <a:xfrm>
            <a:off x="609600" y="381000"/>
            <a:ext cx="8001000" cy="3810000"/>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a:bodyPr>
          <a:lstStyle/>
          <a:p>
            <a:r>
              <a:rPr lang="en-IN" sz="2400" dirty="0" smtClean="0"/>
              <a:t>Now Alice gives 50 </a:t>
            </a:r>
            <a:r>
              <a:rPr lang="en-IN" sz="2400" dirty="0" err="1" smtClean="0"/>
              <a:t>rs</a:t>
            </a:r>
            <a:r>
              <a:rPr lang="en-IN" sz="2400" dirty="0" smtClean="0"/>
              <a:t> to Bob. In that case we add a new transaction in public ledger, that need to be updated with all participant public ledger.</a:t>
            </a:r>
          </a:p>
          <a:p>
            <a:endParaRPr lang="en-IN" dirty="0" smtClean="0"/>
          </a:p>
          <a:p>
            <a:endParaRPr lang="en-IN" dirty="0" smtClean="0"/>
          </a:p>
          <a:p>
            <a:endParaRPr lang="en-IN" dirty="0" smtClean="0"/>
          </a:p>
          <a:p>
            <a:endParaRPr lang="en-IN" dirty="0" smtClean="0"/>
          </a:p>
          <a:p>
            <a:endParaRPr lang="en-IN" dirty="0" smtClean="0"/>
          </a:p>
          <a:p>
            <a:endParaRPr lang="en-IN" dirty="0" smtClean="0"/>
          </a:p>
          <a:p>
            <a:r>
              <a:rPr lang="en-IN" dirty="0" smtClean="0"/>
              <a:t>Then Bob makes payment of 30 </a:t>
            </a:r>
            <a:r>
              <a:rPr lang="en-IN" dirty="0" err="1" smtClean="0"/>
              <a:t>rs</a:t>
            </a:r>
            <a:r>
              <a:rPr lang="en-IN" dirty="0" smtClean="0"/>
              <a:t> to Eve, Again this transaction will be added to ledger.</a:t>
            </a:r>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US" dirty="0"/>
          </a:p>
        </p:txBody>
      </p:sp>
      <p:pic>
        <p:nvPicPr>
          <p:cNvPr id="10242" name="Picture 2"/>
          <p:cNvPicPr>
            <a:picLocks noChangeAspect="1" noChangeArrowheads="1"/>
          </p:cNvPicPr>
          <p:nvPr/>
        </p:nvPicPr>
        <p:blipFill>
          <a:blip r:embed="rId2"/>
          <a:srcRect l="18741" t="25000" r="19766" b="31250"/>
          <a:stretch>
            <a:fillRect/>
          </a:stretch>
        </p:blipFill>
        <p:spPr bwMode="auto">
          <a:xfrm>
            <a:off x="685800" y="1600200"/>
            <a:ext cx="8001000" cy="3200400"/>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a:bodyPr>
          <a:lstStyle/>
          <a:p>
            <a:endParaRPr lang="en-IN" dirty="0" smtClean="0"/>
          </a:p>
          <a:p>
            <a:endParaRPr lang="en-IN" dirty="0" smtClean="0"/>
          </a:p>
          <a:p>
            <a:endParaRPr lang="en-IN" dirty="0" smtClean="0"/>
          </a:p>
          <a:p>
            <a:pPr>
              <a:buNone/>
            </a:pPr>
            <a:endParaRPr lang="en-IN" dirty="0" smtClean="0"/>
          </a:p>
          <a:p>
            <a:r>
              <a:rPr lang="en-IN" sz="2800" dirty="0" smtClean="0"/>
              <a:t>Now lets say Alice wants to make a payment of 80 </a:t>
            </a:r>
            <a:r>
              <a:rPr lang="en-IN" sz="2800" dirty="0" err="1" smtClean="0"/>
              <a:t>rs</a:t>
            </a:r>
            <a:r>
              <a:rPr lang="en-IN" sz="2800" dirty="0" smtClean="0"/>
              <a:t> to Jane.</a:t>
            </a:r>
          </a:p>
          <a:p>
            <a:endParaRPr lang="en-IN" dirty="0" smtClean="0"/>
          </a:p>
          <a:p>
            <a:endParaRPr lang="en-US" dirty="0"/>
          </a:p>
        </p:txBody>
      </p:sp>
      <p:pic>
        <p:nvPicPr>
          <p:cNvPr id="11266" name="Picture 2"/>
          <p:cNvPicPr>
            <a:picLocks noChangeAspect="1" noChangeArrowheads="1"/>
          </p:cNvPicPr>
          <p:nvPr/>
        </p:nvPicPr>
        <p:blipFill>
          <a:blip r:embed="rId2"/>
          <a:srcRect l="18155" t="25000" r="20351" b="31250"/>
          <a:stretch>
            <a:fillRect/>
          </a:stretch>
        </p:blipFill>
        <p:spPr bwMode="auto">
          <a:xfrm>
            <a:off x="457200" y="0"/>
            <a:ext cx="8001000" cy="2514600"/>
          </a:xfrm>
          <a:prstGeom prst="rect">
            <a:avLst/>
          </a:prstGeom>
          <a:noFill/>
          <a:ln w="9525">
            <a:noFill/>
            <a:miter lim="800000"/>
            <a:headEnd/>
            <a:tailEnd/>
          </a:ln>
          <a:effectLst/>
        </p:spPr>
      </p:pic>
      <p:pic>
        <p:nvPicPr>
          <p:cNvPr id="11267" name="Picture 3"/>
          <p:cNvPicPr>
            <a:picLocks noChangeAspect="1" noChangeArrowheads="1"/>
          </p:cNvPicPr>
          <p:nvPr/>
        </p:nvPicPr>
        <p:blipFill>
          <a:blip r:embed="rId3"/>
          <a:srcRect l="18375" t="25000" r="19546" b="31250"/>
          <a:stretch>
            <a:fillRect/>
          </a:stretch>
        </p:blipFill>
        <p:spPr bwMode="auto">
          <a:xfrm>
            <a:off x="457200" y="3657600"/>
            <a:ext cx="8077200" cy="3200400"/>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a:bodyPr>
          <a:lstStyle/>
          <a:p>
            <a:r>
              <a:rPr lang="en-IN" dirty="0" smtClean="0"/>
              <a:t>But by looking at the ledger we already know Alice have only 50 </a:t>
            </a:r>
            <a:r>
              <a:rPr lang="en-IN" dirty="0" err="1" smtClean="0"/>
              <a:t>rs</a:t>
            </a:r>
            <a:r>
              <a:rPr lang="en-IN" dirty="0" smtClean="0"/>
              <a:t> in hand.</a:t>
            </a:r>
          </a:p>
          <a:p>
            <a:r>
              <a:rPr lang="en-IN" dirty="0" smtClean="0"/>
              <a:t>That means this particular transaction is not valid and all the parties involved know this. So this transaction will be blocked and not updated in ledger.</a:t>
            </a:r>
          </a:p>
          <a:p>
            <a:endParaRPr lang="en-IN" dirty="0" smtClean="0"/>
          </a:p>
          <a:p>
            <a:endParaRPr lang="en-IN" dirty="0" smtClean="0"/>
          </a:p>
          <a:p>
            <a:endParaRPr lang="en-IN" dirty="0" smtClean="0"/>
          </a:p>
          <a:p>
            <a:pPr>
              <a:buNone/>
            </a:pPr>
            <a:endParaRPr lang="en-IN" dirty="0" smtClean="0"/>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55000" lnSpcReduction="20000"/>
          </a:bodyPr>
          <a:lstStyle/>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r>
              <a:rPr lang="en-IN" dirty="0" smtClean="0"/>
              <a:t>Protocol for Commitment – Whenever someone making a new transaction, during that time you need to ensure, if this transaction is valid, it will get committed to the existing public ledger, otherwise that entry should not be there in ledger.</a:t>
            </a:r>
          </a:p>
          <a:p>
            <a:r>
              <a:rPr lang="en-IN" dirty="0" smtClean="0"/>
              <a:t>So there should be a mechanism for validity checking for every incoming transaction. And based on that validity checking you should be able to either accept or reject the transaction.</a:t>
            </a:r>
          </a:p>
          <a:p>
            <a:endParaRPr lang="en-IN" dirty="0" smtClean="0"/>
          </a:p>
          <a:p>
            <a:endParaRPr lang="en-US" dirty="0"/>
          </a:p>
        </p:txBody>
      </p:sp>
      <p:pic>
        <p:nvPicPr>
          <p:cNvPr id="12290" name="Picture 2"/>
          <p:cNvPicPr>
            <a:picLocks noChangeAspect="1" noChangeArrowheads="1"/>
          </p:cNvPicPr>
          <p:nvPr/>
        </p:nvPicPr>
        <p:blipFill>
          <a:blip r:embed="rId2"/>
          <a:srcRect l="18155" t="16667" r="19766" b="31250"/>
          <a:stretch>
            <a:fillRect/>
          </a:stretch>
        </p:blipFill>
        <p:spPr bwMode="auto">
          <a:xfrm>
            <a:off x="533400" y="228600"/>
            <a:ext cx="8077200" cy="3810000"/>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normAutofit fontScale="92500" lnSpcReduction="20000"/>
          </a:bodyPr>
          <a:lstStyle/>
          <a:p>
            <a:r>
              <a:rPr lang="en-IN" dirty="0" smtClean="0"/>
              <a:t>Consensus – It is a very important aspect of Blockchain. Blockchain does not have any centralized system like bank to maintain consistency. So it is important to make sure that local copy each participant have are consistent (identical or similar) with each other.</a:t>
            </a:r>
          </a:p>
          <a:p>
            <a:r>
              <a:rPr lang="en-IN" dirty="0" smtClean="0"/>
              <a:t>Security – Security need to be ensure that if any participant broadcast a malicious information, then other participant be able to understand that it is a false information.</a:t>
            </a:r>
          </a:p>
          <a:p>
            <a:r>
              <a:rPr lang="en-IN" dirty="0" smtClean="0"/>
              <a:t> Privacy – There will be various clients in blockchain n/w, they will have several private data, the privacy and authenticity of that data is also need to be ensure.</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3314" name="Picture 2"/>
          <p:cNvPicPr>
            <a:picLocks noChangeAspect="1" noChangeArrowheads="1"/>
          </p:cNvPicPr>
          <p:nvPr/>
        </p:nvPicPr>
        <p:blipFill>
          <a:blip r:embed="rId2"/>
          <a:srcRect l="18155" t="15625" r="20351" b="33333"/>
          <a:stretch>
            <a:fillRect/>
          </a:stretch>
        </p:blipFill>
        <p:spPr bwMode="auto">
          <a:xfrm>
            <a:off x="762000" y="304800"/>
            <a:ext cx="8001000" cy="5486400"/>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IN" dirty="0" smtClean="0"/>
              <a:t>Introduction</a:t>
            </a:r>
            <a:endParaRPr lang="en-US" dirty="0"/>
          </a:p>
        </p:txBody>
      </p:sp>
      <p:sp>
        <p:nvSpPr>
          <p:cNvPr id="3" name="Content Placeholder 2"/>
          <p:cNvSpPr>
            <a:spLocks noGrp="1"/>
          </p:cNvSpPr>
          <p:nvPr>
            <p:ph idx="1"/>
          </p:nvPr>
        </p:nvSpPr>
        <p:spPr>
          <a:xfrm>
            <a:off x="457200" y="1143000"/>
            <a:ext cx="8229600" cy="5257800"/>
          </a:xfrm>
        </p:spPr>
        <p:txBody>
          <a:bodyPr>
            <a:normAutofit fontScale="55000" lnSpcReduction="20000"/>
          </a:bodyPr>
          <a:lstStyle/>
          <a:p>
            <a:r>
              <a:rPr lang="en-US" dirty="0" smtClean="0"/>
              <a:t>A </a:t>
            </a:r>
            <a:r>
              <a:rPr lang="en-US" b="1" dirty="0" smtClean="0"/>
              <a:t>blockchain</a:t>
            </a:r>
            <a:r>
              <a:rPr lang="en-US" dirty="0" smtClean="0"/>
              <a:t> is a growing list of </a:t>
            </a:r>
            <a:r>
              <a:rPr lang="en-US" dirty="0" smtClean="0">
                <a:hlinkClick r:id="rId2" tooltip="Record (computer science)"/>
              </a:rPr>
              <a:t>records</a:t>
            </a:r>
            <a:r>
              <a:rPr lang="en-US" dirty="0" smtClean="0"/>
              <a:t>, called </a:t>
            </a:r>
            <a:r>
              <a:rPr lang="en-US" i="1" dirty="0" smtClean="0"/>
              <a:t>blocks</a:t>
            </a:r>
            <a:r>
              <a:rPr lang="en-US" dirty="0" smtClean="0"/>
              <a:t>, that are linked using </a:t>
            </a:r>
            <a:r>
              <a:rPr lang="en-US" dirty="0" smtClean="0">
                <a:hlinkClick r:id="rId3" tooltip="Cryptography"/>
              </a:rPr>
              <a:t>cryptography</a:t>
            </a:r>
            <a:r>
              <a:rPr lang="en-US" dirty="0" smtClean="0"/>
              <a:t>.</a:t>
            </a:r>
            <a:r>
              <a:rPr lang="en-US" baseline="30000" dirty="0" smtClean="0"/>
              <a:t>[</a:t>
            </a:r>
            <a:r>
              <a:rPr lang="en-US" dirty="0" smtClean="0"/>
              <a:t> Each block contains a </a:t>
            </a:r>
            <a:r>
              <a:rPr lang="en-US" dirty="0" smtClean="0">
                <a:hlinkClick r:id="rId4" tooltip="Cryptographic hash function"/>
              </a:rPr>
              <a:t>cryptographic hash</a:t>
            </a:r>
            <a:r>
              <a:rPr lang="en-US" dirty="0" smtClean="0"/>
              <a:t> of the previous </a:t>
            </a:r>
            <a:r>
              <a:rPr lang="en-US" dirty="0" smtClean="0"/>
              <a:t>block,</a:t>
            </a:r>
            <a:r>
              <a:rPr lang="en-US" baseline="30000" dirty="0" smtClean="0"/>
              <a:t> </a:t>
            </a:r>
            <a:r>
              <a:rPr lang="en-US" dirty="0" smtClean="0"/>
              <a:t>a</a:t>
            </a:r>
            <a:r>
              <a:rPr lang="en-US" dirty="0" smtClean="0"/>
              <a:t> </a:t>
            </a:r>
            <a:r>
              <a:rPr lang="en-US" dirty="0" smtClean="0">
                <a:hlinkClick r:id="rId5" tooltip="Trusted timestamping"/>
              </a:rPr>
              <a:t>timestamp</a:t>
            </a:r>
            <a:r>
              <a:rPr lang="en-US" dirty="0" smtClean="0"/>
              <a:t>, and transaction data </a:t>
            </a:r>
            <a:endParaRPr lang="en-IN" dirty="0" smtClean="0"/>
          </a:p>
          <a:p>
            <a:r>
              <a:rPr lang="en-US" dirty="0" smtClean="0"/>
              <a:t>A blockchain is essentially a digital ledger of transactions that is duplicated and distributed across the entire network of computer systems on the blockchain. Each block in the chain contains a number of transactions, and every time a new transaction occurs on the blockchain, a record of that transaction is added to every participant’s ledger. </a:t>
            </a:r>
            <a:endParaRPr lang="en-US" dirty="0" smtClean="0"/>
          </a:p>
          <a:p>
            <a:r>
              <a:rPr lang="en-IN" dirty="0" smtClean="0"/>
              <a:t>Once a transaction is stored in the ledger, It cannot be changed by anyone later. i.e. Records are unalterable. </a:t>
            </a:r>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r>
              <a:rPr lang="en-IN" dirty="0" smtClean="0"/>
              <a:t>Blockchain </a:t>
            </a:r>
            <a:r>
              <a:rPr lang="en-IN" dirty="0" smtClean="0"/>
              <a:t>provide a solution for organisations (peoples), who wants to work together to run their businesses efficiently, </a:t>
            </a:r>
            <a:r>
              <a:rPr lang="en-IN" b="1" dirty="0" smtClean="0"/>
              <a:t>but do not trust each other</a:t>
            </a:r>
            <a:r>
              <a:rPr lang="en-IN" dirty="0" smtClean="0"/>
              <a:t>.</a:t>
            </a:r>
          </a:p>
        </p:txBody>
      </p:sp>
      <p:pic>
        <p:nvPicPr>
          <p:cNvPr id="1026" name="Picture 2"/>
          <p:cNvPicPr>
            <a:picLocks noChangeAspect="1" noChangeArrowheads="1"/>
          </p:cNvPicPr>
          <p:nvPr/>
        </p:nvPicPr>
        <p:blipFill>
          <a:blip r:embed="rId6"/>
          <a:srcRect l="28498" t="39640" r="33173" b="30208"/>
          <a:stretch>
            <a:fillRect/>
          </a:stretch>
        </p:blipFill>
        <p:spPr bwMode="auto">
          <a:xfrm>
            <a:off x="2057400" y="3657600"/>
            <a:ext cx="4800600" cy="1600200"/>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How Blockchain is useful</a:t>
            </a:r>
            <a:endParaRPr lang="en-US" dirty="0"/>
          </a:p>
        </p:txBody>
      </p:sp>
      <p:sp>
        <p:nvSpPr>
          <p:cNvPr id="3" name="Content Placeholder 2"/>
          <p:cNvSpPr>
            <a:spLocks noGrp="1"/>
          </p:cNvSpPr>
          <p:nvPr>
            <p:ph idx="1"/>
          </p:nvPr>
        </p:nvSpPr>
        <p:spPr/>
        <p:txBody>
          <a:bodyPr/>
          <a:lstStyle/>
          <a:p>
            <a:r>
              <a:rPr lang="en-IN" sz="1800" dirty="0" smtClean="0"/>
              <a:t>Alice wants to share some document with Bob, She writes the content and share with Bob, Bob update content and share with Alice.</a:t>
            </a:r>
          </a:p>
          <a:p>
            <a:r>
              <a:rPr lang="en-IN" sz="1800" dirty="0" smtClean="0"/>
              <a:t>In this architecture style there will be multiple disadvantages – </a:t>
            </a:r>
          </a:p>
          <a:p>
            <a:r>
              <a:rPr lang="en-IN" sz="2400" dirty="0" smtClean="0"/>
              <a:t>1 – Both are not able to access data simultaneously.</a:t>
            </a:r>
          </a:p>
          <a:p>
            <a:endParaRPr lang="en-US" dirty="0"/>
          </a:p>
        </p:txBody>
      </p:sp>
      <p:pic>
        <p:nvPicPr>
          <p:cNvPr id="2050" name="Picture 2"/>
          <p:cNvPicPr>
            <a:picLocks noChangeAspect="1" noChangeArrowheads="1"/>
          </p:cNvPicPr>
          <p:nvPr/>
        </p:nvPicPr>
        <p:blipFill>
          <a:blip r:embed="rId2"/>
          <a:srcRect l="18155" t="16667" r="21523" b="34375"/>
          <a:stretch>
            <a:fillRect/>
          </a:stretch>
        </p:blipFill>
        <p:spPr bwMode="auto">
          <a:xfrm>
            <a:off x="609600" y="3429000"/>
            <a:ext cx="7848600" cy="3124200"/>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normAutofit fontScale="85000" lnSpcReduction="10000"/>
          </a:bodyPr>
          <a:lstStyle/>
          <a:p>
            <a:r>
              <a:rPr lang="en-IN" dirty="0" smtClean="0"/>
              <a:t>Next move to the Centralized architecture style – (like Google doc)</a:t>
            </a:r>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r>
              <a:rPr lang="en-IN" dirty="0" smtClean="0"/>
              <a:t>Now both can access the data simultaneously, but still environment is centralized. It can have single point of failure problem.</a:t>
            </a:r>
          </a:p>
          <a:p>
            <a:endParaRPr lang="en-US" dirty="0"/>
          </a:p>
        </p:txBody>
      </p:sp>
      <p:pic>
        <p:nvPicPr>
          <p:cNvPr id="3074" name="Picture 2"/>
          <p:cNvPicPr>
            <a:picLocks noChangeAspect="1" noChangeArrowheads="1"/>
          </p:cNvPicPr>
          <p:nvPr/>
        </p:nvPicPr>
        <p:blipFill>
          <a:blip r:embed="rId2"/>
          <a:srcRect l="18155" t="16667" r="19766" b="30208"/>
          <a:stretch>
            <a:fillRect/>
          </a:stretch>
        </p:blipFill>
        <p:spPr bwMode="auto">
          <a:xfrm>
            <a:off x="609600" y="1600200"/>
            <a:ext cx="8077200" cy="3200400"/>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IN" dirty="0" smtClean="0"/>
          </a:p>
          <a:p>
            <a:endParaRPr lang="en-IN" dirty="0" smtClean="0"/>
          </a:p>
          <a:p>
            <a:endParaRPr lang="en-IN" dirty="0" smtClean="0"/>
          </a:p>
          <a:p>
            <a:endParaRPr lang="en-IN" dirty="0" smtClean="0"/>
          </a:p>
          <a:p>
            <a:endParaRPr lang="en-US" dirty="0"/>
          </a:p>
        </p:txBody>
      </p:sp>
      <p:pic>
        <p:nvPicPr>
          <p:cNvPr id="4098" name="Picture 2"/>
          <p:cNvPicPr>
            <a:picLocks noChangeAspect="1" noChangeArrowheads="1"/>
          </p:cNvPicPr>
          <p:nvPr/>
        </p:nvPicPr>
        <p:blipFill>
          <a:blip r:embed="rId2"/>
          <a:srcRect l="18155" t="17708" r="19180" b="30208"/>
          <a:stretch>
            <a:fillRect/>
          </a:stretch>
        </p:blipFill>
        <p:spPr bwMode="auto">
          <a:xfrm>
            <a:off x="457200" y="304800"/>
            <a:ext cx="8153400" cy="6019800"/>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55000" lnSpcReduction="20000"/>
          </a:bodyPr>
          <a:lstStyle/>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r>
              <a:rPr lang="en-IN" dirty="0" smtClean="0"/>
              <a:t>Centralized Architecture – There is a centralized coordinator system, if any node wants to convey some information to some other node, first it pass it to central coordinator, then from central coordinator it goes to recipient node.</a:t>
            </a:r>
          </a:p>
          <a:p>
            <a:r>
              <a:rPr lang="en-IN" dirty="0" smtClean="0"/>
              <a:t>So if this centralized coordinator stops working there will be no other ways to communicate for other nodes.</a:t>
            </a:r>
          </a:p>
          <a:p>
            <a:r>
              <a:rPr lang="en-IN" dirty="0" smtClean="0"/>
              <a:t>So we move to Decentralized System architecture.</a:t>
            </a:r>
            <a:endParaRPr lang="en-US" dirty="0"/>
          </a:p>
        </p:txBody>
      </p:sp>
      <p:pic>
        <p:nvPicPr>
          <p:cNvPr id="5122" name="Picture 2"/>
          <p:cNvPicPr>
            <a:picLocks noChangeAspect="1" noChangeArrowheads="1"/>
          </p:cNvPicPr>
          <p:nvPr/>
        </p:nvPicPr>
        <p:blipFill>
          <a:blip r:embed="rId2"/>
          <a:srcRect l="18155" t="16667" r="20351" b="30208"/>
          <a:stretch>
            <a:fillRect/>
          </a:stretch>
        </p:blipFill>
        <p:spPr bwMode="auto">
          <a:xfrm>
            <a:off x="457200" y="304800"/>
            <a:ext cx="8001000" cy="3886200"/>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019800"/>
          </a:xfrm>
        </p:spPr>
        <p:txBody>
          <a:bodyPr>
            <a:normAutofit fontScale="92500" lnSpcReduction="10000"/>
          </a:bodyPr>
          <a:lstStyle/>
          <a:p>
            <a:r>
              <a:rPr lang="en-IN" dirty="0" smtClean="0"/>
              <a:t>Decentralized Architecture – Here we have few coordinators and these coordinator cooperate with each other and individual nodes connected to these coordinators. </a:t>
            </a:r>
          </a:p>
          <a:p>
            <a:r>
              <a:rPr lang="en-IN" dirty="0" smtClean="0"/>
              <a:t>If any coordinator fails, individual nodes can connect to other coordinator.(b/c of cooperation among coordinators).</a:t>
            </a:r>
          </a:p>
          <a:p>
            <a:r>
              <a:rPr lang="en-IN" dirty="0" smtClean="0"/>
              <a:t> So in this architecture we can tolerate some coordinator failure, until n/w failure. If n/w fails, lets say n/w gets partition then these node will not be able to coordinate with each other.</a:t>
            </a:r>
          </a:p>
          <a:p>
            <a:r>
              <a:rPr lang="en-IN" dirty="0" smtClean="0"/>
              <a:t>To solve this problem we move to the Distributes architecture. </a:t>
            </a:r>
            <a:endParaRPr lang="en-US" dirty="0"/>
          </a:p>
        </p:txBody>
      </p:sp>
      <p:pic>
        <p:nvPicPr>
          <p:cNvPr id="6146" name="Picture 2"/>
          <p:cNvPicPr>
            <a:picLocks noChangeAspect="1" noChangeArrowheads="1"/>
          </p:cNvPicPr>
          <p:nvPr/>
        </p:nvPicPr>
        <p:blipFill>
          <a:blip r:embed="rId2"/>
          <a:srcRect l="32211" t="23959" r="54905" b="30208"/>
          <a:stretch>
            <a:fillRect/>
          </a:stretch>
        </p:blipFill>
        <p:spPr bwMode="auto">
          <a:xfrm>
            <a:off x="8305800" y="228600"/>
            <a:ext cx="1676400" cy="3352800"/>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019800"/>
          </a:xfrm>
        </p:spPr>
        <p:txBody>
          <a:bodyPr>
            <a:normAutofit/>
          </a:bodyPr>
          <a:lstStyle/>
          <a:p>
            <a:r>
              <a:rPr lang="en-IN" sz="2400" dirty="0" smtClean="0"/>
              <a:t>Distributed Architecture – All nodes participate in information sharing or computation process. </a:t>
            </a:r>
          </a:p>
          <a:p>
            <a:r>
              <a:rPr lang="en-IN" sz="2400" dirty="0" smtClean="0"/>
              <a:t>Blockchain is a technology that enables you to </a:t>
            </a:r>
            <a:r>
              <a:rPr lang="en-IN" sz="2400" smtClean="0"/>
              <a:t>use Distributed </a:t>
            </a:r>
            <a:r>
              <a:rPr lang="en-IN" sz="2400" dirty="0" smtClean="0"/>
              <a:t>architecture style to share the information among different participants in your business process.</a:t>
            </a:r>
          </a:p>
          <a:p>
            <a:r>
              <a:rPr lang="en-IN" sz="2400" dirty="0" smtClean="0"/>
              <a:t>So the ideal solution to share information b/w Bob and Alice will be – </a:t>
            </a:r>
          </a:p>
          <a:p>
            <a:endParaRPr lang="en-US" dirty="0"/>
          </a:p>
        </p:txBody>
      </p:sp>
      <p:pic>
        <p:nvPicPr>
          <p:cNvPr id="7171" name="Picture 3"/>
          <p:cNvPicPr>
            <a:picLocks noChangeAspect="1" noChangeArrowheads="1"/>
          </p:cNvPicPr>
          <p:nvPr/>
        </p:nvPicPr>
        <p:blipFill>
          <a:blip r:embed="rId2"/>
          <a:srcRect l="22255" t="25000" r="22108" b="30208"/>
          <a:stretch>
            <a:fillRect/>
          </a:stretch>
        </p:blipFill>
        <p:spPr bwMode="auto">
          <a:xfrm>
            <a:off x="1447800" y="3581400"/>
            <a:ext cx="7239000" cy="3276600"/>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IN" dirty="0" smtClean="0"/>
              <a:t>Here both Bob and Alice will update their own copy of doc, and it is the responsibility of Blockchain n/w to  maintain consistency among both copies.</a:t>
            </a:r>
          </a:p>
          <a:p>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TotalTime>
  <Words>646</Words>
  <Application>Microsoft Office PowerPoint</Application>
  <PresentationFormat>On-screen Show (4:3)</PresentationFormat>
  <Paragraphs>97</Paragraphs>
  <Slides>17</Slides>
  <Notes>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Blockchain</vt:lpstr>
      <vt:lpstr>Introduction</vt:lpstr>
      <vt:lpstr>How Blockchain is useful</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dc:title>
  <dc:creator/>
  <cp:lastModifiedBy>rohit</cp:lastModifiedBy>
  <cp:revision>48</cp:revision>
  <dcterms:created xsi:type="dcterms:W3CDTF">2006-08-16T00:00:00Z</dcterms:created>
  <dcterms:modified xsi:type="dcterms:W3CDTF">2020-04-24T05:50:15Z</dcterms:modified>
</cp:coreProperties>
</file>